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9144000" cy="6858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A87AA16F-8F1A-45EC-BAE3-816CD052BD7A}" type="datetimeFigureOut">
              <a:rPr lang="ar-IQ" smtClean="0"/>
              <a:t>10/07/1433</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DF5EB30C-579F-4270-95DC-74312318BC8C}"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A87AA16F-8F1A-45EC-BAE3-816CD052BD7A}" type="datetimeFigureOut">
              <a:rPr lang="ar-IQ" smtClean="0"/>
              <a:t>10/07/1433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A87AA16F-8F1A-45EC-BAE3-816CD052BD7A}" type="datetimeFigureOut">
              <a:rPr lang="ar-IQ" smtClean="0"/>
              <a:t>10/07/1433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A87AA16F-8F1A-45EC-BAE3-816CD052BD7A}" type="datetimeFigureOut">
              <a:rPr lang="ar-IQ" smtClean="0"/>
              <a:t>10/07/1433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A87AA16F-8F1A-45EC-BAE3-816CD052BD7A}" type="datetimeFigureOut">
              <a:rPr lang="ar-IQ" smtClean="0"/>
              <a:t>10/07/1433</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F5EB30C-579F-4270-95DC-74312318BC8C}"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A87AA16F-8F1A-45EC-BAE3-816CD052BD7A}" type="datetimeFigureOut">
              <a:rPr lang="ar-IQ" smtClean="0"/>
              <a:t>10/07/1433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A87AA16F-8F1A-45EC-BAE3-816CD052BD7A}" type="datetimeFigureOut">
              <a:rPr lang="ar-IQ" smtClean="0"/>
              <a:t>10/07/1433</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A87AA16F-8F1A-45EC-BAE3-816CD052BD7A}" type="datetimeFigureOut">
              <a:rPr lang="ar-IQ" smtClean="0"/>
              <a:t>10/07/1433</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7AA16F-8F1A-45EC-BAE3-816CD052BD7A}" type="datetimeFigureOut">
              <a:rPr lang="ar-IQ" smtClean="0"/>
              <a:t>10/07/1433</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A87AA16F-8F1A-45EC-BAE3-816CD052BD7A}" type="datetimeFigureOut">
              <a:rPr lang="ar-IQ" smtClean="0"/>
              <a:t>10/07/1433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F5EB30C-579F-4270-95DC-74312318BC8C}"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7"/>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A87AA16F-8F1A-45EC-BAE3-816CD052BD7A}" type="datetimeFigureOut">
              <a:rPr lang="ar-IQ" smtClean="0"/>
              <a:t>10/07/1433</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1"/>
            <a:ext cx="609600" cy="365125"/>
          </a:xfrm>
        </p:spPr>
        <p:txBody>
          <a:bodyPr/>
          <a:lstStyle/>
          <a:p>
            <a:fld id="{DF5EB30C-579F-4270-95DC-74312318BC8C}" type="slidenum">
              <a:rPr lang="ar-IQ" smtClean="0"/>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7AA16F-8F1A-45EC-BAE3-816CD052BD7A}" type="datetimeFigureOut">
              <a:rPr lang="ar-IQ" smtClean="0"/>
              <a:t>10/07/1433</a:t>
            </a:fld>
            <a:endParaRPr lang="ar-IQ"/>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F5EB30C-579F-4270-95DC-74312318BC8C}" type="slidenum">
              <a:rPr lang="ar-IQ" smtClean="0"/>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683568" y="332656"/>
            <a:ext cx="7920880" cy="5306144"/>
          </a:xfrm>
        </p:spPr>
        <p:txBody>
          <a:bodyPr>
            <a:normAutofit/>
          </a:bodyPr>
          <a:lstStyle/>
          <a:p>
            <a:endParaRPr lang="ar-IQ" sz="4000" b="1" dirty="0" smtClean="0"/>
          </a:p>
          <a:p>
            <a:r>
              <a:rPr lang="ar-SA" sz="3900" b="1" dirty="0" smtClean="0"/>
              <a:t>تصور مقترح لتحسين واقع التقويم في الجامعات العربية كوسيلة لضمان جودتها</a:t>
            </a:r>
            <a:endParaRPr lang="ar-IQ" sz="3900" b="1" dirty="0" smtClean="0"/>
          </a:p>
          <a:p>
            <a:endParaRPr lang="ar-IQ" b="1" dirty="0" smtClean="0"/>
          </a:p>
          <a:p>
            <a:r>
              <a:rPr lang="ar-SA" sz="2400" b="1" dirty="0" smtClean="0"/>
              <a:t>بحث </a:t>
            </a:r>
            <a:r>
              <a:rPr lang="ar-IQ" sz="2400" b="1" dirty="0" smtClean="0"/>
              <a:t>قدمه</a:t>
            </a:r>
            <a:endParaRPr lang="en-US" sz="2400" dirty="0" smtClean="0"/>
          </a:p>
          <a:p>
            <a:r>
              <a:rPr lang="ar-IQ" sz="2400" b="1" dirty="0" smtClean="0"/>
              <a:t>المدرس </a:t>
            </a:r>
            <a:r>
              <a:rPr lang="ar-SA" sz="2400" b="1" dirty="0" smtClean="0"/>
              <a:t>حيدر حاتم فالح العجرش</a:t>
            </a:r>
            <a:endParaRPr lang="en-US" sz="2400" dirty="0" smtClean="0"/>
          </a:p>
          <a:p>
            <a:r>
              <a:rPr lang="ar-SA" sz="2400" b="1" dirty="0" smtClean="0"/>
              <a:t>مدير شعبة ضمان الجودة في كلية التربية الاساسية _جامعة بابل</a:t>
            </a:r>
            <a:endParaRPr lang="en-US" sz="2400" dirty="0" smtClean="0"/>
          </a:p>
          <a:p>
            <a:endParaRPr lang="ar-IQ" dirty="0"/>
          </a:p>
        </p:txBody>
      </p:sp>
    </p:spTree>
    <p:extLst>
      <p:ext uri="{BB962C8B-B14F-4D97-AF65-F5344CB8AC3E}">
        <p14:creationId xmlns:p14="http://schemas.microsoft.com/office/powerpoint/2010/main" val="182165724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5"/>
            <a:ext cx="8229600" cy="5721499"/>
          </a:xfrm>
        </p:spPr>
        <p:txBody>
          <a:bodyPr>
            <a:normAutofit/>
          </a:bodyPr>
          <a:lstStyle/>
          <a:p>
            <a:pPr marL="0" indent="0" algn="just">
              <a:buNone/>
            </a:pPr>
            <a:r>
              <a:rPr lang="ar-IQ" b="1" dirty="0" smtClean="0"/>
              <a:t>7. </a:t>
            </a:r>
            <a:r>
              <a:rPr lang="ar-SA" b="1" dirty="0" smtClean="0"/>
              <a:t>تأسيس </a:t>
            </a:r>
            <a:r>
              <a:rPr lang="ar-SA" b="1" dirty="0"/>
              <a:t>وحدة متابعة الخرجين في كل كلية لمعرفة نتائج مخرجات تلك الكلية.</a:t>
            </a:r>
            <a:endParaRPr lang="en-US" dirty="0"/>
          </a:p>
          <a:p>
            <a:pPr marL="0" indent="0" algn="just">
              <a:buNone/>
            </a:pPr>
            <a:r>
              <a:rPr lang="ar-IQ" b="1" dirty="0" smtClean="0"/>
              <a:t>8. </a:t>
            </a:r>
            <a:r>
              <a:rPr lang="ar-SA" b="1" dirty="0" smtClean="0"/>
              <a:t>تأسيس </a:t>
            </a:r>
            <a:r>
              <a:rPr lang="ar-SA" b="1" dirty="0"/>
              <a:t>وحدة رصد الآراء في كل كلية لمعرفة أراء المجتمع في مخرجات الكلية والتطورات الحاصلة في مجال التخصص.</a:t>
            </a:r>
            <a:endParaRPr lang="en-US" dirty="0"/>
          </a:p>
          <a:p>
            <a:pPr marL="0" indent="0" algn="just">
              <a:buNone/>
            </a:pPr>
            <a:r>
              <a:rPr lang="ar-IQ" b="1" dirty="0" smtClean="0"/>
              <a:t>9. </a:t>
            </a:r>
            <a:r>
              <a:rPr lang="ar-SA" b="1" dirty="0" smtClean="0"/>
              <a:t>استعمال </a:t>
            </a:r>
            <a:r>
              <a:rPr lang="ar-SA" b="1" dirty="0"/>
              <a:t>التقنيات الحديثة في التقويم من خلال تصميم برامج خاصة للتقويم توضع على موقع الكلية او الجامعة وتدريب الطلبة عليها من خلال الرجوع إلى الموقع الالكتروني الذي توجد فيه استبيانات خاصة بتقويم الكلية مما يساعد على اختصار الوقت والجهد ويوفر نتائج أفضل للكلية .</a:t>
            </a:r>
            <a:endParaRPr lang="en-US" dirty="0"/>
          </a:p>
          <a:p>
            <a:pPr algn="just"/>
            <a:endParaRPr lang="ar-IQ" dirty="0"/>
          </a:p>
        </p:txBody>
      </p:sp>
    </p:spTree>
    <p:extLst>
      <p:ext uri="{BB962C8B-B14F-4D97-AF65-F5344CB8AC3E}">
        <p14:creationId xmlns:p14="http://schemas.microsoft.com/office/powerpoint/2010/main" val="408243051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5"/>
            <a:ext cx="8229600" cy="5721499"/>
          </a:xfrm>
        </p:spPr>
        <p:txBody>
          <a:bodyPr>
            <a:normAutofit/>
          </a:bodyPr>
          <a:lstStyle/>
          <a:p>
            <a:pPr algn="just"/>
            <a:r>
              <a:rPr lang="ar-IQ" b="1" dirty="0" smtClean="0"/>
              <a:t>10. </a:t>
            </a:r>
            <a:r>
              <a:rPr lang="ar-SA" b="1" dirty="0" smtClean="0"/>
              <a:t>عقد </a:t>
            </a:r>
            <a:r>
              <a:rPr lang="ar-SA" b="1" dirty="0"/>
              <a:t>اجتماعات شهرية للجان التقويم مع عمادة الكلية أو رئاسة الجامعة لدراسة البيانات والمعلومات التي حصل عليها تلك </a:t>
            </a:r>
            <a:r>
              <a:rPr lang="ar-SA" b="1" dirty="0" smtClean="0"/>
              <a:t>اللجان</a:t>
            </a:r>
            <a:r>
              <a:rPr lang="ar-IQ" b="1" dirty="0" smtClean="0"/>
              <a:t>.</a:t>
            </a:r>
            <a:endParaRPr lang="en-US" dirty="0"/>
          </a:p>
          <a:p>
            <a:pPr algn="just"/>
            <a:r>
              <a:rPr lang="ar-IQ" b="1" dirty="0" smtClean="0"/>
              <a:t>11. </a:t>
            </a:r>
            <a:r>
              <a:rPr lang="ar-SA" b="1" dirty="0" smtClean="0"/>
              <a:t>إعطاء </a:t>
            </a:r>
            <a:r>
              <a:rPr lang="ar-SA" b="1" dirty="0"/>
              <a:t>الصلاحيات الكافية للجان التقويم من اجل اتخاذ القررات المناسبة لتعديل أو تغيير ما يرونه </a:t>
            </a:r>
            <a:r>
              <a:rPr lang="ar-SA" b="1" dirty="0" smtClean="0"/>
              <a:t>مناسبا.</a:t>
            </a:r>
            <a:endParaRPr lang="en-US" dirty="0"/>
          </a:p>
          <a:p>
            <a:pPr algn="just"/>
            <a:r>
              <a:rPr lang="ar-IQ" b="1" dirty="0" smtClean="0"/>
              <a:t>12. </a:t>
            </a:r>
            <a:r>
              <a:rPr lang="ar-SA" b="1" dirty="0" smtClean="0"/>
              <a:t>وضع </a:t>
            </a:r>
            <a:r>
              <a:rPr lang="ar-SA" b="1" dirty="0"/>
              <a:t>معايير أداء متناسبة مع معايير هيئات الاعتماد الأكاديمي الدولية وتقويم أداء الكلية كل شهر لمعرفة مدى تحقيقها لتلك المعايير مما يساعد على الدفع باتجاه نيل الاعتماد بأقل وقت ممكن </a:t>
            </a:r>
            <a:r>
              <a:rPr lang="ar-SA" b="1" dirty="0" smtClean="0"/>
              <a:t>و </a:t>
            </a:r>
            <a:r>
              <a:rPr lang="ar-SA" b="1" dirty="0"/>
              <a:t>تطوير أداء الكلية </a:t>
            </a:r>
            <a:r>
              <a:rPr lang="ar-SA" b="1" dirty="0" smtClean="0"/>
              <a:t>والجامعة. </a:t>
            </a:r>
            <a:endParaRPr lang="en-US" dirty="0"/>
          </a:p>
          <a:p>
            <a:pPr algn="just"/>
            <a:endParaRPr lang="ar-IQ" dirty="0"/>
          </a:p>
        </p:txBody>
      </p:sp>
    </p:spTree>
    <p:extLst>
      <p:ext uri="{BB962C8B-B14F-4D97-AF65-F5344CB8AC3E}">
        <p14:creationId xmlns:p14="http://schemas.microsoft.com/office/powerpoint/2010/main" val="204490073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78098"/>
          </a:xfrm>
        </p:spPr>
        <p:txBody>
          <a:bodyPr>
            <a:normAutofit fontScale="90000"/>
          </a:bodyPr>
          <a:lstStyle/>
          <a:p>
            <a:r>
              <a:rPr lang="ar-SA" b="1" u="sng" dirty="0" smtClean="0"/>
              <a:t>:مشكلة البحث</a:t>
            </a:r>
            <a:r>
              <a:rPr lang="en-US" dirty="0" smtClean="0"/>
              <a:t/>
            </a:r>
            <a:br>
              <a:rPr lang="en-US" dirty="0" smtClean="0"/>
            </a:br>
            <a:endParaRPr lang="ar-IQ" dirty="0"/>
          </a:p>
        </p:txBody>
      </p:sp>
      <p:sp>
        <p:nvSpPr>
          <p:cNvPr id="3" name="عنصر نائب للمحتوى 2"/>
          <p:cNvSpPr>
            <a:spLocks noGrp="1"/>
          </p:cNvSpPr>
          <p:nvPr>
            <p:ph idx="1"/>
          </p:nvPr>
        </p:nvSpPr>
        <p:spPr>
          <a:xfrm>
            <a:off x="251520" y="764705"/>
            <a:ext cx="8640960" cy="5361459"/>
          </a:xfrm>
        </p:spPr>
        <p:txBody>
          <a:bodyPr>
            <a:noAutofit/>
          </a:bodyPr>
          <a:lstStyle/>
          <a:p>
            <a:pPr algn="just"/>
            <a:r>
              <a:rPr lang="ar-SA" sz="2800" b="1" dirty="0" smtClean="0"/>
              <a:t>أن </a:t>
            </a:r>
            <a:r>
              <a:rPr lang="ar-SA" sz="2800" b="1" dirty="0"/>
              <a:t>تطوير ضمان الجودة وتحسينها بشكل مستمر في الجامعات العربية يعد خطوة أولى على طريق حصول تلك الجامعات على الاعتماد الأكاديمي لبرامجها المختلفة وبما ان عملية تقويم البرامج الجامعية تعد عنصرا أساسيا ومدخلاً طبيعياً لتطوير ضمان الجودة لذلك فأننا بحاجة إلى إعادة النظر فيه و تطويره آذ لا توجد هنالك رؤية واضحة في الإلية التي يجب أن تتبعها الجامعات العربية لتقويم برامجها وعمليتها المختلفة وكيفية تطوير وسائل التقويم المتبعة </a:t>
            </a:r>
            <a:r>
              <a:rPr lang="ar-SA" sz="2800" b="1" dirty="0" smtClean="0"/>
              <a:t>فيها، </a:t>
            </a:r>
            <a:r>
              <a:rPr lang="ar-SA" sz="2800" b="1" dirty="0"/>
              <a:t>لذا تظهر مشكلة </a:t>
            </a:r>
            <a:r>
              <a:rPr lang="ar-IQ" sz="2800" b="1" dirty="0" smtClean="0"/>
              <a:t>البحث </a:t>
            </a:r>
            <a:r>
              <a:rPr lang="ar-SA" sz="2800" b="1" dirty="0" smtClean="0"/>
              <a:t>في </a:t>
            </a:r>
            <a:r>
              <a:rPr lang="ar-SA" sz="2800" b="1" dirty="0"/>
              <a:t>الإجابة عن </a:t>
            </a:r>
            <a:r>
              <a:rPr lang="ar-SA" sz="2800" b="1" dirty="0" smtClean="0"/>
              <a:t>السؤال</a:t>
            </a:r>
            <a:r>
              <a:rPr lang="ar-IQ" sz="2800" b="1" dirty="0" smtClean="0"/>
              <a:t> الاتي</a:t>
            </a:r>
            <a:r>
              <a:rPr lang="ar-SA" sz="2800" b="1" dirty="0" smtClean="0"/>
              <a:t> :</a:t>
            </a:r>
            <a:endParaRPr lang="en-US" sz="2800" dirty="0"/>
          </a:p>
          <a:p>
            <a:pPr algn="just"/>
            <a:r>
              <a:rPr lang="ar-IQ" sz="2800" b="1" dirty="0" smtClean="0"/>
              <a:t>ما </a:t>
            </a:r>
            <a:r>
              <a:rPr lang="ar-SA" sz="2800" b="1" dirty="0" smtClean="0"/>
              <a:t>التصور </a:t>
            </a:r>
            <a:r>
              <a:rPr lang="ar-SA" sz="2800" b="1" dirty="0"/>
              <a:t>المقترح لتحسين إلية التقويم المتبعة في الجامعات العربية لضمان </a:t>
            </a:r>
            <a:r>
              <a:rPr lang="ar-IQ" sz="2800" b="1" dirty="0" smtClean="0"/>
              <a:t>جودتها </a:t>
            </a:r>
            <a:r>
              <a:rPr lang="ar-SA" sz="2800" b="1" dirty="0" smtClean="0"/>
              <a:t>؟  </a:t>
            </a:r>
            <a:endParaRPr lang="en-US" sz="2800" dirty="0"/>
          </a:p>
          <a:p>
            <a:pPr algn="just"/>
            <a:endParaRPr lang="ar-IQ" sz="2800" dirty="0"/>
          </a:p>
        </p:txBody>
      </p:sp>
    </p:spTree>
    <p:extLst>
      <p:ext uri="{BB962C8B-B14F-4D97-AF65-F5344CB8AC3E}">
        <p14:creationId xmlns:p14="http://schemas.microsoft.com/office/powerpoint/2010/main" val="15335928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smtClean="0"/>
              <a:t>أهمية البحث</a:t>
            </a:r>
            <a:r>
              <a:rPr lang="ar-SA" b="1" dirty="0" smtClean="0"/>
              <a:t> </a:t>
            </a:r>
            <a:r>
              <a:rPr lang="en-US" dirty="0" smtClean="0"/>
              <a:t/>
            </a:r>
            <a:br>
              <a:rPr lang="en-US" dirty="0" smtClean="0"/>
            </a:br>
            <a:endParaRPr lang="ar-IQ" dirty="0"/>
          </a:p>
        </p:txBody>
      </p:sp>
      <p:sp>
        <p:nvSpPr>
          <p:cNvPr id="3" name="عنصر نائب للمحتوى 2"/>
          <p:cNvSpPr>
            <a:spLocks noGrp="1"/>
          </p:cNvSpPr>
          <p:nvPr>
            <p:ph idx="1"/>
          </p:nvPr>
        </p:nvSpPr>
        <p:spPr/>
        <p:txBody>
          <a:bodyPr>
            <a:normAutofit/>
          </a:bodyPr>
          <a:lstStyle/>
          <a:p>
            <a:pPr algn="just"/>
            <a:r>
              <a:rPr lang="ar-SA" b="1" dirty="0" smtClean="0"/>
              <a:t>تظهر </a:t>
            </a:r>
            <a:r>
              <a:rPr lang="ar-SA" b="1" dirty="0"/>
              <a:t>أهمية البحث الحالي </a:t>
            </a:r>
            <a:r>
              <a:rPr lang="ar-IQ" b="1" dirty="0" smtClean="0"/>
              <a:t>في النقاط التاليه</a:t>
            </a:r>
            <a:r>
              <a:rPr lang="ar-SA" b="1" dirty="0" smtClean="0"/>
              <a:t>:</a:t>
            </a:r>
            <a:endParaRPr lang="en-US" dirty="0"/>
          </a:p>
          <a:p>
            <a:pPr algn="just"/>
            <a:r>
              <a:rPr lang="ar-SA" b="1" dirty="0"/>
              <a:t>1. أهمية نظام ضمان الجودة في تحقيق معايير جودة التعليم .</a:t>
            </a:r>
            <a:endParaRPr lang="en-US" dirty="0"/>
          </a:p>
          <a:p>
            <a:pPr algn="just"/>
            <a:r>
              <a:rPr lang="ar-SA" b="1" dirty="0"/>
              <a:t>2. أهمية التقويم باعتباره عنصرا أساسيا ومدخلاً طبيعياً لضمان الجودة وتحسينها بشكل مستمر في مجال التعليم العالي .</a:t>
            </a:r>
            <a:endParaRPr lang="en-US" dirty="0"/>
          </a:p>
          <a:p>
            <a:pPr algn="just"/>
            <a:r>
              <a:rPr lang="ar-IQ" b="1" dirty="0" smtClean="0"/>
              <a:t>3</a:t>
            </a:r>
            <a:r>
              <a:rPr lang="ar-SA" b="1" dirty="0" smtClean="0"/>
              <a:t>. إمكانية </a:t>
            </a:r>
            <a:r>
              <a:rPr lang="ar-SA" b="1" dirty="0"/>
              <a:t>الإفادة من نتائج البحث في تطوير واقع إلية التقويم المتبعة في الجامعات العربية لضمان جودتها.</a:t>
            </a:r>
            <a:endParaRPr lang="en-US" dirty="0"/>
          </a:p>
          <a:p>
            <a:pPr algn="just"/>
            <a:endParaRPr lang="ar-IQ" dirty="0"/>
          </a:p>
        </p:txBody>
      </p:sp>
    </p:spTree>
    <p:extLst>
      <p:ext uri="{BB962C8B-B14F-4D97-AF65-F5344CB8AC3E}">
        <p14:creationId xmlns:p14="http://schemas.microsoft.com/office/powerpoint/2010/main" val="310778242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b="1" u="sng" dirty="0" smtClean="0"/>
              <a:t>هدف</a:t>
            </a:r>
            <a:r>
              <a:rPr lang="ar-SA" b="1" u="sng" dirty="0" smtClean="0"/>
              <a:t> البحث</a:t>
            </a:r>
            <a:endParaRPr lang="ar-IQ" dirty="0"/>
          </a:p>
        </p:txBody>
      </p:sp>
      <p:sp>
        <p:nvSpPr>
          <p:cNvPr id="3" name="عنصر نائب للمحتوى 2"/>
          <p:cNvSpPr>
            <a:spLocks noGrp="1"/>
          </p:cNvSpPr>
          <p:nvPr>
            <p:ph idx="1"/>
          </p:nvPr>
        </p:nvSpPr>
        <p:spPr/>
        <p:txBody>
          <a:bodyPr>
            <a:normAutofit/>
          </a:bodyPr>
          <a:lstStyle/>
          <a:p>
            <a:pPr algn="just"/>
            <a:r>
              <a:rPr lang="ar-SA" b="1" dirty="0" smtClean="0"/>
              <a:t>يهدف </a:t>
            </a:r>
            <a:r>
              <a:rPr lang="ar-SA" b="1" dirty="0"/>
              <a:t>البحث الحالي إلى:</a:t>
            </a:r>
            <a:endParaRPr lang="en-US" dirty="0"/>
          </a:p>
          <a:p>
            <a:pPr algn="just"/>
            <a:r>
              <a:rPr lang="ar-SA" b="1" dirty="0"/>
              <a:t>اقتراح تصور لتحسين إلية التقويم المتبعة في الجامعات العربية لضمان جودتها.</a:t>
            </a:r>
            <a:endParaRPr lang="en-US" dirty="0"/>
          </a:p>
          <a:p>
            <a:pPr marL="0" indent="0">
              <a:buNone/>
            </a:pPr>
            <a:endParaRPr lang="ar-IQ" dirty="0"/>
          </a:p>
        </p:txBody>
      </p:sp>
    </p:spTree>
    <p:extLst>
      <p:ext uri="{BB962C8B-B14F-4D97-AF65-F5344CB8AC3E}">
        <p14:creationId xmlns:p14="http://schemas.microsoft.com/office/powerpoint/2010/main" val="107188066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t>تحديد المصطلحات</a:t>
            </a:r>
            <a:endParaRPr lang="ar-IQ" dirty="0"/>
          </a:p>
        </p:txBody>
      </p:sp>
      <p:sp>
        <p:nvSpPr>
          <p:cNvPr id="3" name="عنصر نائب للمحتوى 2"/>
          <p:cNvSpPr>
            <a:spLocks noGrp="1"/>
          </p:cNvSpPr>
          <p:nvPr>
            <p:ph idx="1"/>
          </p:nvPr>
        </p:nvSpPr>
        <p:spPr/>
        <p:txBody>
          <a:bodyPr>
            <a:normAutofit/>
          </a:bodyPr>
          <a:lstStyle/>
          <a:p>
            <a:pPr algn="just"/>
            <a:r>
              <a:rPr lang="ar-SA" b="1" u="sng" dirty="0" smtClean="0"/>
              <a:t>التقويم</a:t>
            </a:r>
            <a:endParaRPr lang="en-US" b="1" u="sng" dirty="0" smtClean="0"/>
          </a:p>
          <a:p>
            <a:pPr algn="just"/>
            <a:r>
              <a:rPr lang="ar-SA" b="1" dirty="0" smtClean="0"/>
              <a:t>عملية </a:t>
            </a:r>
            <a:r>
              <a:rPr lang="ar-SA" b="1" dirty="0"/>
              <a:t>منهجية تتطلب جمع بيانات موضوعية ومعلومات </a:t>
            </a:r>
            <a:r>
              <a:rPr lang="ar-SA" b="1" dirty="0" smtClean="0"/>
              <a:t>صادقه </a:t>
            </a:r>
            <a:r>
              <a:rPr lang="ar-SA" b="1" dirty="0"/>
              <a:t>من مصادر متعددة باستعمال أدوات قياس متنوعة في ضوء أهداف محددة لغرض التوصل إلى تقدير كمية وأدلة كيفية يستند إليها في إصدار أحكام أو اتخاذ قرارات </a:t>
            </a:r>
            <a:r>
              <a:rPr lang="ar-SA" b="1" dirty="0" smtClean="0"/>
              <a:t>مناسبة</a:t>
            </a:r>
            <a:r>
              <a:rPr lang="ar-IQ" b="1" dirty="0" smtClean="0"/>
              <a:t>.</a:t>
            </a:r>
          </a:p>
          <a:p>
            <a:pPr algn="just"/>
            <a:r>
              <a:rPr lang="ar-SA" b="1" u="sng" dirty="0"/>
              <a:t>ضمان </a:t>
            </a:r>
            <a:r>
              <a:rPr lang="ar-SA" b="1" u="sng" dirty="0" smtClean="0"/>
              <a:t>الجودة</a:t>
            </a:r>
            <a:endParaRPr lang="ar-IQ" b="1" u="sng" dirty="0" smtClean="0"/>
          </a:p>
          <a:p>
            <a:pPr algn="just"/>
            <a:r>
              <a:rPr lang="ar-SA" b="1" dirty="0"/>
              <a:t>تنفيذ وتصميم نظام يتضمن سياسات وإجراءات للتأكد من الوفاء بمتطلبات الجودة ومراقبة الجودة على مستوى وظائف المؤسسة التعليمية </a:t>
            </a:r>
            <a:r>
              <a:rPr lang="ar-SA" b="1" dirty="0" smtClean="0"/>
              <a:t>ككل</a:t>
            </a:r>
            <a:r>
              <a:rPr lang="ar-IQ" b="1" dirty="0" smtClean="0"/>
              <a:t>.</a:t>
            </a:r>
          </a:p>
          <a:p>
            <a:pPr algn="just"/>
            <a:endParaRPr lang="ar-IQ" dirty="0"/>
          </a:p>
        </p:txBody>
      </p:sp>
    </p:spTree>
    <p:extLst>
      <p:ext uri="{BB962C8B-B14F-4D97-AF65-F5344CB8AC3E}">
        <p14:creationId xmlns:p14="http://schemas.microsoft.com/office/powerpoint/2010/main" val="43237739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التصور المقترح لتطوير إلية التقويم المتبعة في الجامعات العربية لضمان </a:t>
            </a:r>
            <a:r>
              <a:rPr lang="ar-SA" b="1" dirty="0" smtClean="0"/>
              <a:t>جود</a:t>
            </a:r>
            <a:r>
              <a:rPr lang="ar-IQ" b="1" dirty="0" smtClean="0"/>
              <a:t>تها</a:t>
            </a:r>
            <a:endParaRPr lang="en-US" dirty="0"/>
          </a:p>
        </p:txBody>
      </p:sp>
      <p:sp>
        <p:nvSpPr>
          <p:cNvPr id="3" name="عنصر نائب للمحتوى 2"/>
          <p:cNvSpPr>
            <a:spLocks noGrp="1"/>
          </p:cNvSpPr>
          <p:nvPr>
            <p:ph idx="1"/>
          </p:nvPr>
        </p:nvSpPr>
        <p:spPr/>
        <p:txBody>
          <a:bodyPr>
            <a:normAutofit lnSpcReduction="10000"/>
          </a:bodyPr>
          <a:lstStyle/>
          <a:p>
            <a:pPr algn="just"/>
            <a:r>
              <a:rPr lang="ar-IQ" b="1" dirty="0" smtClean="0"/>
              <a:t>1. </a:t>
            </a:r>
            <a:r>
              <a:rPr lang="ar-SA" b="1" dirty="0" smtClean="0"/>
              <a:t>إنشاء </a:t>
            </a:r>
            <a:r>
              <a:rPr lang="ar-SA" b="1" dirty="0"/>
              <a:t>مركز التقويم الأكاديمي في كل جامعة وكلية من كليات تلك الجامعة ذلك لمبررات الآتية :</a:t>
            </a:r>
            <a:endParaRPr lang="en-US" dirty="0"/>
          </a:p>
          <a:p>
            <a:pPr algn="just"/>
            <a:r>
              <a:rPr lang="ar-SA" b="1" dirty="0"/>
              <a:t>أ. أن هيئات الاعتماد الأكاديمي الدولية تشترط وجود نظام فعال للتقويم في المؤسسة التعليمية كي تنال الاعتماد لذا نحن بحاجة إلى مثل هذه المراكز.</a:t>
            </a:r>
            <a:endParaRPr lang="en-US" dirty="0"/>
          </a:p>
          <a:p>
            <a:pPr algn="just"/>
            <a:r>
              <a:rPr lang="ar-SA" b="1" dirty="0"/>
              <a:t>ب.تقديم بيانات لتلك الهيئات الدولية مما يساعد على اختصار الزمن في نيل الاعتماد الأكاديمي أو الاعتماد المؤسسي .</a:t>
            </a:r>
            <a:endParaRPr lang="en-US" dirty="0"/>
          </a:p>
          <a:p>
            <a:pPr algn="just"/>
            <a:r>
              <a:rPr lang="ar-SA" b="1" dirty="0"/>
              <a:t>ج.المساعدة في إعداد الأهداف والمخرجات التعليمية لأقسام العلمية في كليات الجامعة مما يساعد على تجاوز المشاكل التي تواجه تلك الأقسام في اعداد مخرجات تعلم تتناسب مع معايير الاعتماد الأكاديمي .</a:t>
            </a:r>
            <a:endParaRPr lang="en-US" dirty="0"/>
          </a:p>
          <a:p>
            <a:pPr algn="just"/>
            <a:r>
              <a:rPr lang="ar-SA" b="1" dirty="0"/>
              <a:t>د.تقويم الكليات والأقسام العلمية فيها بهدف الارتقاء بأدائها وتطويرها في ضوء المعايير العالمية .</a:t>
            </a:r>
            <a:endParaRPr lang="en-US" dirty="0"/>
          </a:p>
        </p:txBody>
      </p:sp>
    </p:spTree>
    <p:extLst>
      <p:ext uri="{BB962C8B-B14F-4D97-AF65-F5344CB8AC3E}">
        <p14:creationId xmlns:p14="http://schemas.microsoft.com/office/powerpoint/2010/main" val="360238014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5"/>
            <a:ext cx="8229600" cy="5721499"/>
          </a:xfrm>
        </p:spPr>
        <p:txBody>
          <a:bodyPr>
            <a:normAutofit/>
          </a:bodyPr>
          <a:lstStyle/>
          <a:p>
            <a:pPr algn="just"/>
            <a:r>
              <a:rPr lang="ar-IQ" b="1" dirty="0" smtClean="0"/>
              <a:t>2. </a:t>
            </a:r>
            <a:r>
              <a:rPr lang="ar-SA" b="1" dirty="0" smtClean="0"/>
              <a:t>تطبيق </a:t>
            </a:r>
            <a:r>
              <a:rPr lang="ar-SA" b="1" dirty="0"/>
              <a:t>أدوات وطرق ضبط الجودة المستعملة في مجال العمليات الإنتاجية في التعليم بشكل يساعد على ضمان الجودة وتحقيق المعايير المطلوبة بنسبة عالية من خلال ادخلها في وسائل وأدوات التقويم و تلك الأدوات فهي :</a:t>
            </a:r>
            <a:endParaRPr lang="en-US" dirty="0"/>
          </a:p>
          <a:p>
            <a:pPr algn="just"/>
            <a:r>
              <a:rPr lang="ar-SA" b="1" dirty="0"/>
              <a:t>أ. لوحات ضبط الجودة </a:t>
            </a:r>
            <a:r>
              <a:rPr lang="en-US" b="1" dirty="0"/>
              <a:t>QC Charts  </a:t>
            </a:r>
            <a:r>
              <a:rPr lang="ar-SA" b="1" dirty="0"/>
              <a:t> : وهي عبارة عن خارطة بيانية توضيحية بسيطة  تستخدم لغرض اتخاذ القرار المناسب بشان سير العملية في مرحلة معينة  وفق المسار المحدد لها وهي تكون على نوعين :</a:t>
            </a:r>
            <a:endParaRPr lang="en-US" dirty="0"/>
          </a:p>
          <a:p>
            <a:pPr algn="just"/>
            <a:r>
              <a:rPr lang="ar-SA" b="1" dirty="0"/>
              <a:t>1.لوحات ضبط المتغيرات</a:t>
            </a:r>
            <a:endParaRPr lang="en-US" dirty="0"/>
          </a:p>
          <a:p>
            <a:pPr algn="just"/>
            <a:r>
              <a:rPr lang="ar-SA" b="1" dirty="0"/>
              <a:t>2.</a:t>
            </a:r>
            <a:r>
              <a:rPr lang="ar-IQ" b="1" dirty="0"/>
              <a:t>لوحات ضبط المميزات </a:t>
            </a:r>
            <a:endParaRPr lang="en-US" dirty="0"/>
          </a:p>
          <a:p>
            <a:pPr algn="just"/>
            <a:r>
              <a:rPr lang="ar-SA" b="1" dirty="0"/>
              <a:t>وتقسم الى (لوحة الضبط للمتوسط-المدى </a:t>
            </a:r>
            <a:r>
              <a:rPr lang="en-US" b="1" dirty="0"/>
              <a:t>R –X bar chart </a:t>
            </a:r>
            <a:r>
              <a:rPr lang="ar-IQ" b="1" dirty="0"/>
              <a:t>و</a:t>
            </a:r>
            <a:r>
              <a:rPr lang="ar-SA" b="1" dirty="0"/>
              <a:t>لوحة الضبط للمتوسط – الانحراف المعياري</a:t>
            </a:r>
            <a:r>
              <a:rPr lang="en-US" b="1" dirty="0"/>
              <a:t>σ-X bar chart </a:t>
            </a:r>
            <a:r>
              <a:rPr lang="ar-IQ" b="1" dirty="0"/>
              <a:t> ولوحة الضبط </a:t>
            </a:r>
            <a:r>
              <a:rPr lang="ar-SA" b="1" dirty="0"/>
              <a:t>للمدى  </a:t>
            </a:r>
            <a:r>
              <a:rPr lang="en-US" b="1" dirty="0"/>
              <a:t>R chart</a:t>
            </a:r>
            <a:r>
              <a:rPr lang="ar-IQ" b="1" dirty="0"/>
              <a:t> ولوحة الضبط </a:t>
            </a:r>
            <a:r>
              <a:rPr lang="ar-SA" b="1" dirty="0"/>
              <a:t>للمتوسط </a:t>
            </a:r>
            <a:r>
              <a:rPr lang="en-US" b="1" dirty="0"/>
              <a:t>X chart </a:t>
            </a:r>
            <a:r>
              <a:rPr lang="ar-IQ" b="1" dirty="0"/>
              <a:t>لوحة المتوسط – الانحراف المعياري </a:t>
            </a:r>
            <a:r>
              <a:rPr lang="en-US" b="1" dirty="0"/>
              <a:t> </a:t>
            </a:r>
            <a:r>
              <a:rPr lang="en-US" b="1" dirty="0" smtClean="0"/>
              <a:t>X</a:t>
            </a:r>
            <a:r>
              <a:rPr lang="en-US" b="1" dirty="0"/>
              <a:t>, σ – chart </a:t>
            </a:r>
            <a:r>
              <a:rPr lang="ar-IQ" b="1" dirty="0" smtClean="0"/>
              <a:t>)</a:t>
            </a:r>
            <a:endParaRPr lang="en-US" dirty="0"/>
          </a:p>
          <a:p>
            <a:pPr algn="just"/>
            <a:endParaRPr lang="ar-IQ" dirty="0"/>
          </a:p>
        </p:txBody>
      </p:sp>
    </p:spTree>
    <p:extLst>
      <p:ext uri="{BB962C8B-B14F-4D97-AF65-F5344CB8AC3E}">
        <p14:creationId xmlns:p14="http://schemas.microsoft.com/office/powerpoint/2010/main" val="120599508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9"/>
            <a:ext cx="8229600" cy="5505475"/>
          </a:xfrm>
        </p:spPr>
        <p:txBody>
          <a:bodyPr>
            <a:normAutofit/>
          </a:bodyPr>
          <a:lstStyle/>
          <a:p>
            <a:pPr marL="0" indent="0" algn="just">
              <a:buNone/>
            </a:pPr>
            <a:r>
              <a:rPr lang="ar-IQ" b="1" dirty="0" smtClean="0"/>
              <a:t> ب. </a:t>
            </a:r>
            <a:r>
              <a:rPr lang="ar-SA" b="1" dirty="0" smtClean="0"/>
              <a:t>تطبيق </a:t>
            </a:r>
            <a:r>
              <a:rPr lang="ar-SA" b="1" dirty="0"/>
              <a:t>مخطط السبب والأثر</a:t>
            </a:r>
            <a:r>
              <a:rPr lang="en-US" b="1" dirty="0"/>
              <a:t>Cause &amp; Effect Diagram</a:t>
            </a:r>
            <a:r>
              <a:rPr lang="ar-SA" b="1" dirty="0"/>
              <a:t> : وهو مخطط يستخدم لمعالجة المشاكل من خلال مساعدة العاملين على حل مشاكلهم في تحديد الأسباب التي أدت إلى تلك المشاكل</a:t>
            </a:r>
            <a:r>
              <a:rPr lang="ar-IQ" b="1" dirty="0"/>
              <a:t> وهنا نستطيع ان نراجع الخطط والمعوقات التي يمكن ان تواجهنا بعد ان تظهرها عملية التقويم</a:t>
            </a:r>
            <a:r>
              <a:rPr lang="ar-SA" b="1" dirty="0"/>
              <a:t>. </a:t>
            </a:r>
            <a:endParaRPr lang="en-US" dirty="0"/>
          </a:p>
          <a:p>
            <a:pPr marL="0" indent="0" algn="just">
              <a:buNone/>
            </a:pPr>
            <a:r>
              <a:rPr lang="ar-SA" b="1" dirty="0" smtClean="0"/>
              <a:t> </a:t>
            </a:r>
            <a:r>
              <a:rPr lang="ar-IQ" b="1" dirty="0" smtClean="0"/>
              <a:t>ت. </a:t>
            </a:r>
            <a:r>
              <a:rPr lang="ar-SA" b="1" dirty="0" smtClean="0"/>
              <a:t>تطبيق </a:t>
            </a:r>
            <a:r>
              <a:rPr lang="ar-SA" b="1" dirty="0"/>
              <a:t>دالة نشر الجودة .</a:t>
            </a:r>
            <a:r>
              <a:rPr lang="en-US" b="1" dirty="0"/>
              <a:t>: Quality Function Distribution (QFD)    </a:t>
            </a:r>
            <a:r>
              <a:rPr lang="ar-SA" b="1" dirty="0"/>
              <a:t>تعد هذه الأداة من أصعب أدوات إدارة الجودة الشاملة لأنها تربط بين طرفين أساسين هما المستهلك الخارجي (المجتمع) والعملية الإنتاجية (الجامعة ), إي كيفية ترجمة رغبة المستهلك إلى خصائص للجودة تدخل ضمن المنتج وبالتالي سوف نستطيع تحقيق رغبات المجتمع ونتميز في الأداء مما يساعد على تحقيق الجودة .</a:t>
            </a:r>
            <a:endParaRPr lang="en-US" dirty="0"/>
          </a:p>
          <a:p>
            <a:pPr algn="just"/>
            <a:endParaRPr lang="ar-IQ" dirty="0"/>
          </a:p>
        </p:txBody>
      </p:sp>
    </p:spTree>
    <p:extLst>
      <p:ext uri="{BB962C8B-B14F-4D97-AF65-F5344CB8AC3E}">
        <p14:creationId xmlns:p14="http://schemas.microsoft.com/office/powerpoint/2010/main" val="46714202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3"/>
            <a:ext cx="8229600" cy="5649491"/>
          </a:xfrm>
        </p:spPr>
        <p:txBody>
          <a:bodyPr>
            <a:normAutofit/>
          </a:bodyPr>
          <a:lstStyle/>
          <a:p>
            <a:pPr marL="0" indent="0" algn="just">
              <a:buNone/>
            </a:pPr>
            <a:r>
              <a:rPr lang="ar-IQ" b="1" dirty="0" smtClean="0"/>
              <a:t>3. </a:t>
            </a:r>
            <a:r>
              <a:rPr lang="ar-SA" b="1" dirty="0" smtClean="0"/>
              <a:t>الاستعانة </a:t>
            </a:r>
            <a:r>
              <a:rPr lang="ar-SA" b="1" dirty="0"/>
              <a:t>بالتدريسيين </a:t>
            </a:r>
            <a:r>
              <a:rPr lang="ar-IQ" b="1" dirty="0" smtClean="0"/>
              <a:t>في </a:t>
            </a:r>
            <a:r>
              <a:rPr lang="ar-SA" b="1" dirty="0" smtClean="0"/>
              <a:t>اختصاص </a:t>
            </a:r>
            <a:r>
              <a:rPr lang="ar-SA" b="1" dirty="0"/>
              <a:t>القياس والتقويم والعلوم التربوية والنفسية في إجراء عمليات التقويم .</a:t>
            </a:r>
            <a:endParaRPr lang="en-US" dirty="0"/>
          </a:p>
          <a:p>
            <a:pPr marL="0" indent="0" algn="just">
              <a:buNone/>
            </a:pPr>
            <a:r>
              <a:rPr lang="ar-IQ" b="1" dirty="0" smtClean="0"/>
              <a:t>4. </a:t>
            </a:r>
            <a:r>
              <a:rPr lang="ar-SA" b="1" dirty="0" smtClean="0"/>
              <a:t>إشراك </a:t>
            </a:r>
            <a:r>
              <a:rPr lang="ar-SA" b="1" dirty="0"/>
              <a:t>الطلبة في عمليات التقويم من خلال لجان التقويم الموجودة في الكليات والجامعات وهذا سوف يؤدي إلى شيوع ثقافة الجودة ويزيد من ثقة الطالب بالمؤسسة </a:t>
            </a:r>
            <a:r>
              <a:rPr lang="ar-SA" b="1" dirty="0" smtClean="0"/>
              <a:t>التعليمية.</a:t>
            </a:r>
            <a:endParaRPr lang="en-US" dirty="0"/>
          </a:p>
          <a:p>
            <a:pPr marL="0" indent="0" algn="just">
              <a:buNone/>
            </a:pPr>
            <a:r>
              <a:rPr lang="ar-IQ" b="1" dirty="0" smtClean="0"/>
              <a:t>5. </a:t>
            </a:r>
            <a:r>
              <a:rPr lang="ar-SA" b="1" dirty="0" smtClean="0"/>
              <a:t>إجراء </a:t>
            </a:r>
            <a:r>
              <a:rPr lang="ar-SA" b="1" dirty="0"/>
              <a:t>عمليات التقويم في بداية كل فصل دراسي.</a:t>
            </a:r>
            <a:endParaRPr lang="en-US" dirty="0"/>
          </a:p>
          <a:p>
            <a:pPr marL="0" indent="0" algn="just">
              <a:buNone/>
            </a:pPr>
            <a:r>
              <a:rPr lang="ar-IQ" b="1" dirty="0" smtClean="0"/>
              <a:t>6. </a:t>
            </a:r>
            <a:r>
              <a:rPr lang="ar-SA" b="1" dirty="0" smtClean="0"/>
              <a:t>على </a:t>
            </a:r>
            <a:r>
              <a:rPr lang="ar-SA" b="1" dirty="0"/>
              <a:t>اتحاد الجامعات العربية توجيه الكليات التي حصلت على الاعتماد بنشر تجربتها على الكليات التي لم تحصل عليها وتوجه تلك الكليات بمقارنة أدائها وفق معايير وأداء الكليات التي حصلت على الاعتماد الأكاديمي.</a:t>
            </a:r>
            <a:endParaRPr lang="en-US" dirty="0"/>
          </a:p>
          <a:p>
            <a:pPr algn="just"/>
            <a:endParaRPr lang="ar-IQ" dirty="0"/>
          </a:p>
        </p:txBody>
      </p:sp>
    </p:spTree>
    <p:extLst>
      <p:ext uri="{BB962C8B-B14F-4D97-AF65-F5344CB8AC3E}">
        <p14:creationId xmlns:p14="http://schemas.microsoft.com/office/powerpoint/2010/main" val="286072278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TotalTime>
  <Words>870</Words>
  <Application>Microsoft Office PowerPoint</Application>
  <PresentationFormat>عرض على الشاشة (3:4)‏</PresentationFormat>
  <Paragraphs>45</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تدفق</vt:lpstr>
      <vt:lpstr>عرض تقديمي في PowerPoint</vt:lpstr>
      <vt:lpstr>:مشكلة البحث </vt:lpstr>
      <vt:lpstr>أهمية البحث  </vt:lpstr>
      <vt:lpstr>هدف البحث</vt:lpstr>
      <vt:lpstr>تحديد المصطلحات</vt:lpstr>
      <vt:lpstr>التصور المقترح لتطوير إلية التقويم المتبعة في الجامعات العربية لضمان جودتها</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المستقبل للحاسبات - سنجار</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Khaled Dabbas Almolaa</dc:creator>
  <cp:lastModifiedBy>Khaled Dabbas Almolaa</cp:lastModifiedBy>
  <cp:revision>7</cp:revision>
  <dcterms:created xsi:type="dcterms:W3CDTF">2012-05-30T02:52:04Z</dcterms:created>
  <dcterms:modified xsi:type="dcterms:W3CDTF">2012-05-30T03:59:14Z</dcterms:modified>
</cp:coreProperties>
</file>